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72" r:id="rId4"/>
    <p:sldId id="257" r:id="rId5"/>
    <p:sldId id="258" r:id="rId6"/>
    <p:sldId id="259"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8/6/2018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5E00-C28B-4BF2-80CE-7829F1841754}"/>
              </a:ext>
            </a:extLst>
          </p:cNvPr>
          <p:cNvSpPr>
            <a:spLocks noGrp="1"/>
          </p:cNvSpPr>
          <p:nvPr>
            <p:ph type="ctrTitle"/>
          </p:nvPr>
        </p:nvSpPr>
        <p:spPr/>
        <p:txBody>
          <a:bodyPr/>
          <a:lstStyle/>
          <a:p>
            <a:r>
              <a:rPr lang="en-US" dirty="0"/>
              <a:t>Data science :</a:t>
            </a:r>
            <a:br>
              <a:rPr lang="en-US" dirty="0"/>
            </a:br>
            <a:r>
              <a:rPr lang="en-US" dirty="0"/>
              <a:t>python for data science</a:t>
            </a:r>
          </a:p>
        </p:txBody>
      </p:sp>
      <p:sp>
        <p:nvSpPr>
          <p:cNvPr id="3" name="Subtitle 2">
            <a:extLst>
              <a:ext uri="{FF2B5EF4-FFF2-40B4-BE49-F238E27FC236}">
                <a16:creationId xmlns:a16="http://schemas.microsoft.com/office/drawing/2014/main" id="{1DDACB04-FD29-42BB-BA69-C7EABA08FE29}"/>
              </a:ext>
            </a:extLst>
          </p:cNvPr>
          <p:cNvSpPr>
            <a:spLocks noGrp="1"/>
          </p:cNvSpPr>
          <p:nvPr>
            <p:ph type="subTitle" idx="1"/>
          </p:nvPr>
        </p:nvSpPr>
        <p:spPr/>
        <p:txBody>
          <a:bodyPr>
            <a:normAutofit/>
          </a:bodyPr>
          <a:lstStyle/>
          <a:p>
            <a:r>
              <a:rPr lang="en-US" sz="3600" dirty="0"/>
              <a:t>introduction</a:t>
            </a:r>
          </a:p>
        </p:txBody>
      </p:sp>
    </p:spTree>
    <p:extLst>
      <p:ext uri="{BB962C8B-B14F-4D97-AF65-F5344CB8AC3E}">
        <p14:creationId xmlns:p14="http://schemas.microsoft.com/office/powerpoint/2010/main" val="4177530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0A36C0-894A-479C-8358-CA0B658BD387}"/>
              </a:ext>
            </a:extLst>
          </p:cNvPr>
          <p:cNvPicPr>
            <a:picLocks noGrp="1" noChangeAspect="1"/>
          </p:cNvPicPr>
          <p:nvPr>
            <p:ph idx="1"/>
          </p:nvPr>
        </p:nvPicPr>
        <p:blipFill>
          <a:blip r:embed="rId2"/>
          <a:stretch>
            <a:fillRect/>
          </a:stretch>
        </p:blipFill>
        <p:spPr>
          <a:xfrm>
            <a:off x="3078184" y="1076570"/>
            <a:ext cx="6035632" cy="4704859"/>
          </a:xfrm>
        </p:spPr>
      </p:pic>
    </p:spTree>
    <p:extLst>
      <p:ext uri="{BB962C8B-B14F-4D97-AF65-F5344CB8AC3E}">
        <p14:creationId xmlns:p14="http://schemas.microsoft.com/office/powerpoint/2010/main" val="1553301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119F7B-35E2-4F81-89C9-6AE0588A3ABB}"/>
              </a:ext>
            </a:extLst>
          </p:cNvPr>
          <p:cNvPicPr>
            <a:picLocks noGrp="1" noChangeAspect="1"/>
          </p:cNvPicPr>
          <p:nvPr>
            <p:ph idx="1"/>
          </p:nvPr>
        </p:nvPicPr>
        <p:blipFill>
          <a:blip r:embed="rId2"/>
          <a:stretch>
            <a:fillRect/>
          </a:stretch>
        </p:blipFill>
        <p:spPr>
          <a:xfrm>
            <a:off x="112372" y="307826"/>
            <a:ext cx="8220878" cy="6242347"/>
          </a:xfrm>
        </p:spPr>
      </p:pic>
      <p:sp>
        <p:nvSpPr>
          <p:cNvPr id="6" name="TextBox 5">
            <a:extLst>
              <a:ext uri="{FF2B5EF4-FFF2-40B4-BE49-F238E27FC236}">
                <a16:creationId xmlns:a16="http://schemas.microsoft.com/office/drawing/2014/main" id="{B65EBD8B-311D-4C6E-AE5D-174D4E9F51CC}"/>
              </a:ext>
            </a:extLst>
          </p:cNvPr>
          <p:cNvSpPr txBox="1"/>
          <p:nvPr/>
        </p:nvSpPr>
        <p:spPr>
          <a:xfrm>
            <a:off x="9135122" y="1136342"/>
            <a:ext cx="2698812" cy="1200329"/>
          </a:xfrm>
          <a:prstGeom prst="rect">
            <a:avLst/>
          </a:prstGeom>
          <a:noFill/>
        </p:spPr>
        <p:txBody>
          <a:bodyPr wrap="square" rtlCol="0">
            <a:spAutoFit/>
          </a:bodyPr>
          <a:lstStyle/>
          <a:p>
            <a:r>
              <a:rPr lang="en-US" dirty="0"/>
              <a:t>Source: https://www.go-globe.com/blog/things-that-happen-every-60-seconds/</a:t>
            </a:r>
          </a:p>
        </p:txBody>
      </p:sp>
      <p:sp>
        <p:nvSpPr>
          <p:cNvPr id="7" name="TextBox 6">
            <a:extLst>
              <a:ext uri="{FF2B5EF4-FFF2-40B4-BE49-F238E27FC236}">
                <a16:creationId xmlns:a16="http://schemas.microsoft.com/office/drawing/2014/main" id="{8097BE59-6B1C-4963-8BF6-DD2EF62C1301}"/>
              </a:ext>
            </a:extLst>
          </p:cNvPr>
          <p:cNvSpPr txBox="1"/>
          <p:nvPr/>
        </p:nvSpPr>
        <p:spPr>
          <a:xfrm>
            <a:off x="9135122" y="2890668"/>
            <a:ext cx="2698812" cy="923330"/>
          </a:xfrm>
          <a:prstGeom prst="rect">
            <a:avLst/>
          </a:prstGeom>
          <a:noFill/>
        </p:spPr>
        <p:txBody>
          <a:bodyPr wrap="square" rtlCol="0">
            <a:spAutoFit/>
          </a:bodyPr>
          <a:lstStyle/>
          <a:p>
            <a:r>
              <a:rPr lang="en-US" dirty="0"/>
              <a:t>Things that happen on the internet every60 seconds as updated 2017</a:t>
            </a:r>
          </a:p>
        </p:txBody>
      </p:sp>
      <p:sp>
        <p:nvSpPr>
          <p:cNvPr id="8" name="TextBox 7">
            <a:extLst>
              <a:ext uri="{FF2B5EF4-FFF2-40B4-BE49-F238E27FC236}">
                <a16:creationId xmlns:a16="http://schemas.microsoft.com/office/drawing/2014/main" id="{45FD713A-ADE7-480E-9EB5-0CAFC5C5D2CE}"/>
              </a:ext>
            </a:extLst>
          </p:cNvPr>
          <p:cNvSpPr txBox="1"/>
          <p:nvPr/>
        </p:nvSpPr>
        <p:spPr>
          <a:xfrm>
            <a:off x="8735627" y="4119239"/>
            <a:ext cx="3018408" cy="1200329"/>
          </a:xfrm>
          <a:prstGeom prst="rect">
            <a:avLst/>
          </a:prstGeom>
          <a:noFill/>
        </p:spPr>
        <p:txBody>
          <a:bodyPr wrap="square" rtlCol="0">
            <a:spAutoFit/>
          </a:bodyPr>
          <a:lstStyle/>
          <a:p>
            <a:r>
              <a:rPr lang="en-US" dirty="0"/>
              <a:t>Another site that can show real-time internet data is</a:t>
            </a:r>
          </a:p>
          <a:p>
            <a:r>
              <a:rPr lang="en-US" dirty="0"/>
              <a:t>https://www.webpagefx.com/internet-real-time/</a:t>
            </a:r>
          </a:p>
        </p:txBody>
      </p:sp>
    </p:spTree>
    <p:extLst>
      <p:ext uri="{BB962C8B-B14F-4D97-AF65-F5344CB8AC3E}">
        <p14:creationId xmlns:p14="http://schemas.microsoft.com/office/powerpoint/2010/main" val="561348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B4F3D-29D7-472A-A8FC-F891A58B0BD4}"/>
              </a:ext>
            </a:extLst>
          </p:cNvPr>
          <p:cNvSpPr>
            <a:spLocks noGrp="1"/>
          </p:cNvSpPr>
          <p:nvPr>
            <p:ph idx="1"/>
          </p:nvPr>
        </p:nvSpPr>
        <p:spPr>
          <a:xfrm>
            <a:off x="1" y="1083076"/>
            <a:ext cx="12192000" cy="5007006"/>
          </a:xfrm>
        </p:spPr>
        <p:txBody>
          <a:bodyPr>
            <a:normAutofit/>
          </a:bodyPr>
          <a:lstStyle/>
          <a:p>
            <a:r>
              <a:rPr lang="en-US" dirty="0"/>
              <a:t>While many of us are excited by the opportunities offered by big data, this rapid growth also comes with a number of management and analysis challenges, least of which is information overload.</a:t>
            </a:r>
          </a:p>
          <a:p>
            <a:r>
              <a:rPr lang="en-US" dirty="0"/>
              <a:t>Our challenges isn't just to manage the data but to try to see how everything is connected. Finding the connections between the kinds of data sets we've discussed has the potential to lead to interesting discoveries.</a:t>
            </a:r>
          </a:p>
          <a:p>
            <a:r>
              <a:rPr lang="en-US" dirty="0"/>
              <a:t>Such an endeavor requires proper use of data management, data driven methods, scalable tools for dynamic coordination and scalable execution, and a skilled interdisciplinary workforce.</a:t>
            </a:r>
          </a:p>
          <a:p>
            <a:r>
              <a:rPr lang="en-US" dirty="0"/>
              <a:t>This is where you come in the picture. By putting your time into skills and programming in Python, statistics, machine learning, and big data, you will be ready to take on some of the technical challenges in data science like drug effectiveness analysis, crime pattern detection, and self-driving cars.</a:t>
            </a:r>
          </a:p>
          <a:p>
            <a:r>
              <a:rPr lang="en-US" dirty="0"/>
              <a:t>As a summary, a data science team often comes together to analyze situations or answer questions in business or science which no single person could solve on their own.</a:t>
            </a:r>
          </a:p>
          <a:p>
            <a:r>
              <a:rPr lang="en-US" dirty="0"/>
              <a:t>There are lots of moving parts to the solution, but in the end all these parts should come together to provide actionable insight based on data science.</a:t>
            </a:r>
          </a:p>
          <a:p>
            <a:r>
              <a:rPr lang="en-US" dirty="0"/>
              <a:t>Being able to use evidence based insight in your decisions </a:t>
            </a:r>
            <a:r>
              <a:rPr lang="en-US" b="1" dirty="0"/>
              <a:t>is more important now than ever.</a:t>
            </a:r>
          </a:p>
          <a:p>
            <a:endParaRPr lang="en-US" dirty="0"/>
          </a:p>
        </p:txBody>
      </p:sp>
    </p:spTree>
    <p:extLst>
      <p:ext uri="{BB962C8B-B14F-4D97-AF65-F5344CB8AC3E}">
        <p14:creationId xmlns:p14="http://schemas.microsoft.com/office/powerpoint/2010/main" val="4113943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03F3-3E8A-4DBE-B5B7-F403E991FB03}"/>
              </a:ext>
            </a:extLst>
          </p:cNvPr>
          <p:cNvSpPr>
            <a:spLocks noGrp="1"/>
          </p:cNvSpPr>
          <p:nvPr>
            <p:ph type="title"/>
          </p:nvPr>
        </p:nvSpPr>
        <p:spPr>
          <a:xfrm>
            <a:off x="685802" y="609600"/>
            <a:ext cx="10926190" cy="1456267"/>
          </a:xfrm>
        </p:spPr>
        <p:txBody>
          <a:bodyPr/>
          <a:lstStyle/>
          <a:p>
            <a:r>
              <a:rPr lang="en-US" dirty="0"/>
              <a:t>WHO IS A DATA SCIENTIST </a:t>
            </a:r>
          </a:p>
        </p:txBody>
      </p:sp>
      <p:pic>
        <p:nvPicPr>
          <p:cNvPr id="5" name="Content Placeholder 4">
            <a:extLst>
              <a:ext uri="{FF2B5EF4-FFF2-40B4-BE49-F238E27FC236}">
                <a16:creationId xmlns:a16="http://schemas.microsoft.com/office/drawing/2014/main" id="{1DC38DC8-1909-4911-9E61-5B4FA7FC796A}"/>
              </a:ext>
            </a:extLst>
          </p:cNvPr>
          <p:cNvPicPr>
            <a:picLocks noGrp="1" noChangeAspect="1"/>
          </p:cNvPicPr>
          <p:nvPr>
            <p:ph idx="1"/>
          </p:nvPr>
        </p:nvPicPr>
        <p:blipFill>
          <a:blip r:embed="rId2"/>
          <a:stretch>
            <a:fillRect/>
          </a:stretch>
        </p:blipFill>
        <p:spPr>
          <a:xfrm>
            <a:off x="3602116" y="2065867"/>
            <a:ext cx="4827232" cy="4510247"/>
          </a:xfrm>
        </p:spPr>
      </p:pic>
      <p:sp>
        <p:nvSpPr>
          <p:cNvPr id="6" name="TextBox 5">
            <a:extLst>
              <a:ext uri="{FF2B5EF4-FFF2-40B4-BE49-F238E27FC236}">
                <a16:creationId xmlns:a16="http://schemas.microsoft.com/office/drawing/2014/main" id="{D254A461-FA74-4A03-BC2F-0C3476D228C5}"/>
              </a:ext>
            </a:extLst>
          </p:cNvPr>
          <p:cNvSpPr txBox="1"/>
          <p:nvPr/>
        </p:nvSpPr>
        <p:spPr>
          <a:xfrm>
            <a:off x="292963" y="3265503"/>
            <a:ext cx="2503503" cy="1754326"/>
          </a:xfrm>
          <a:prstGeom prst="rect">
            <a:avLst/>
          </a:prstGeom>
          <a:noFill/>
        </p:spPr>
        <p:txBody>
          <a:bodyPr wrap="square" rtlCol="0">
            <a:spAutoFit/>
          </a:bodyPr>
          <a:lstStyle/>
          <a:p>
            <a:r>
              <a:rPr lang="en-US" dirty="0"/>
              <a:t>Data science happens at the intersection of computer science, mathematics, and business or scientific expertise.</a:t>
            </a:r>
          </a:p>
        </p:txBody>
      </p:sp>
    </p:spTree>
    <p:extLst>
      <p:ext uri="{BB962C8B-B14F-4D97-AF65-F5344CB8AC3E}">
        <p14:creationId xmlns:p14="http://schemas.microsoft.com/office/powerpoint/2010/main" val="346227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ED1CF-1F39-4F04-8566-036F01985D91}"/>
              </a:ext>
            </a:extLst>
          </p:cNvPr>
          <p:cNvSpPr>
            <a:spLocks noGrp="1"/>
          </p:cNvSpPr>
          <p:nvPr>
            <p:ph idx="1"/>
          </p:nvPr>
        </p:nvSpPr>
        <p:spPr>
          <a:xfrm>
            <a:off x="685801" y="674703"/>
            <a:ext cx="3673135" cy="5116497"/>
          </a:xfrm>
        </p:spPr>
        <p:txBody>
          <a:bodyPr>
            <a:normAutofit/>
          </a:bodyPr>
          <a:lstStyle/>
          <a:p>
            <a:pPr>
              <a:buFont typeface="Wingdings" panose="05000000000000000000" pitchFamily="2" charset="2"/>
              <a:buChar char="v"/>
            </a:pPr>
            <a:r>
              <a:rPr lang="en-US" dirty="0"/>
              <a:t>If you zoom deeper into this diagram and open up the sets of expertise, we would see a variation of this figure.</a:t>
            </a:r>
          </a:p>
          <a:p>
            <a:pPr>
              <a:buFont typeface="Wingdings" panose="05000000000000000000" pitchFamily="2" charset="2"/>
              <a:buChar char="v"/>
            </a:pPr>
            <a:r>
              <a:rPr lang="en-US" dirty="0"/>
              <a:t>Even at this level, all of these boxes require deeper knowledge and skills in areas like domain expertise, data engineering, statistics, and computing. And even deeper analysis of these skills based on data science job listings would lead you to skills like machine learning, statistical modeling, relational algebra, business passion, problem solving, and data visualization.</a:t>
            </a:r>
          </a:p>
          <a:p>
            <a:endParaRPr lang="en-US" dirty="0"/>
          </a:p>
        </p:txBody>
      </p:sp>
      <p:pic>
        <p:nvPicPr>
          <p:cNvPr id="5" name="Picture 4">
            <a:extLst>
              <a:ext uri="{FF2B5EF4-FFF2-40B4-BE49-F238E27FC236}">
                <a16:creationId xmlns:a16="http://schemas.microsoft.com/office/drawing/2014/main" id="{B7D24EA4-058B-42F8-805A-4A408D5FCC96}"/>
              </a:ext>
            </a:extLst>
          </p:cNvPr>
          <p:cNvPicPr>
            <a:picLocks noChangeAspect="1"/>
          </p:cNvPicPr>
          <p:nvPr/>
        </p:nvPicPr>
        <p:blipFill>
          <a:blip r:embed="rId2"/>
          <a:stretch>
            <a:fillRect/>
          </a:stretch>
        </p:blipFill>
        <p:spPr>
          <a:xfrm>
            <a:off x="4678606" y="674702"/>
            <a:ext cx="6924000" cy="5397623"/>
          </a:xfrm>
          <a:prstGeom prst="rect">
            <a:avLst/>
          </a:prstGeom>
        </p:spPr>
      </p:pic>
    </p:spTree>
    <p:extLst>
      <p:ext uri="{BB962C8B-B14F-4D97-AF65-F5344CB8AC3E}">
        <p14:creationId xmlns:p14="http://schemas.microsoft.com/office/powerpoint/2010/main" val="3096503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E97805-BED3-4C0F-B720-A545E136C193}"/>
              </a:ext>
            </a:extLst>
          </p:cNvPr>
          <p:cNvSpPr>
            <a:spLocks noGrp="1"/>
          </p:cNvSpPr>
          <p:nvPr>
            <p:ph idx="1"/>
          </p:nvPr>
        </p:nvSpPr>
        <p:spPr>
          <a:xfrm>
            <a:off x="0" y="763479"/>
            <a:ext cx="5202316" cy="3633927"/>
          </a:xfrm>
        </p:spPr>
        <p:txBody>
          <a:bodyPr/>
          <a:lstStyle/>
          <a:p>
            <a:r>
              <a:rPr lang="en-US" dirty="0"/>
              <a:t>That's a lot of skills to have for a single person. Given such a wide range of skills across multiple definitions of data scientists seems impossible.</a:t>
            </a:r>
          </a:p>
          <a:p>
            <a:r>
              <a:rPr lang="en-US" dirty="0"/>
              <a:t>Therefore </a:t>
            </a:r>
            <a:r>
              <a:rPr lang="en-US" b="1" dirty="0"/>
              <a:t>data scientists are teams of people who act like one.</a:t>
            </a:r>
          </a:p>
          <a:p>
            <a:r>
              <a:rPr lang="en-US" dirty="0"/>
              <a:t>This is why we say data science is team sport, referring to the breadth of information and skills it takes to make it happen.</a:t>
            </a:r>
          </a:p>
        </p:txBody>
      </p:sp>
      <p:sp>
        <p:nvSpPr>
          <p:cNvPr id="4" name="TextBox 3">
            <a:extLst>
              <a:ext uri="{FF2B5EF4-FFF2-40B4-BE49-F238E27FC236}">
                <a16:creationId xmlns:a16="http://schemas.microsoft.com/office/drawing/2014/main" id="{A9C3DA44-3742-4A73-A9B0-E0649AA4659E}"/>
              </a:ext>
            </a:extLst>
          </p:cNvPr>
          <p:cNvSpPr txBox="1"/>
          <p:nvPr/>
        </p:nvSpPr>
        <p:spPr>
          <a:xfrm>
            <a:off x="5930282" y="630315"/>
            <a:ext cx="5956917" cy="3693319"/>
          </a:xfrm>
          <a:prstGeom prst="rect">
            <a:avLst/>
          </a:prstGeom>
          <a:noFill/>
        </p:spPr>
        <p:txBody>
          <a:bodyPr wrap="square" rtlCol="0">
            <a:spAutoFit/>
          </a:bodyPr>
          <a:lstStyle/>
          <a:p>
            <a:r>
              <a:rPr lang="en-US" b="1" u="sng" dirty="0"/>
              <a:t>However, there are still common traits to our data scientists.</a:t>
            </a:r>
          </a:p>
          <a:p>
            <a:endParaRPr lang="en-US" dirty="0"/>
          </a:p>
          <a:p>
            <a:pPr marL="285750" indent="-285750">
              <a:buFont typeface="Wingdings" panose="05000000000000000000" pitchFamily="2" charset="2"/>
              <a:buChar char="v"/>
            </a:pPr>
            <a:r>
              <a:rPr lang="en-US" dirty="0"/>
              <a:t>Data scientists are passionate about the story and meaning behind data, they understand the problem they are trying to solve, and aim to find the right analytical methods to solve this problem.</a:t>
            </a:r>
          </a:p>
          <a:p>
            <a:pPr marL="285750" indent="-285750">
              <a:buFont typeface="Wingdings" panose="05000000000000000000" pitchFamily="2" charset="2"/>
              <a:buChar char="v"/>
            </a:pPr>
            <a:r>
              <a:rPr lang="en-US" dirty="0"/>
              <a:t>And they all have an interest in engineering solutions to solve problems.</a:t>
            </a:r>
          </a:p>
          <a:p>
            <a:pPr marL="285750" indent="-285750">
              <a:buFont typeface="Wingdings" panose="05000000000000000000" pitchFamily="2" charset="2"/>
              <a:buChar char="v"/>
            </a:pPr>
            <a:r>
              <a:rPr lang="en-US" dirty="0"/>
              <a:t>They also have curiosity about each other's work, and have communications skills to interact within the team and present their ideas and results to others.</a:t>
            </a:r>
          </a:p>
          <a:p>
            <a:pPr marL="285750" indent="-285750">
              <a:buFont typeface="Wingdings" panose="05000000000000000000" pitchFamily="2" charset="2"/>
              <a:buChar char="v"/>
            </a:pPr>
            <a:r>
              <a:rPr lang="en-US" dirty="0"/>
              <a:t>These mostly soft skills are very important </a:t>
            </a:r>
            <a:r>
              <a:rPr lang="en-US" b="1" dirty="0"/>
              <a:t>for success in any data science team.</a:t>
            </a:r>
          </a:p>
        </p:txBody>
      </p:sp>
    </p:spTree>
    <p:extLst>
      <p:ext uri="{BB962C8B-B14F-4D97-AF65-F5344CB8AC3E}">
        <p14:creationId xmlns:p14="http://schemas.microsoft.com/office/powerpoint/2010/main" val="3715416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A7EC-35F2-4191-B2F1-E10AD53E4DC4}"/>
              </a:ext>
            </a:extLst>
          </p:cNvPr>
          <p:cNvSpPr>
            <a:spLocks noGrp="1"/>
          </p:cNvSpPr>
          <p:nvPr>
            <p:ph type="title"/>
          </p:nvPr>
        </p:nvSpPr>
        <p:spPr/>
        <p:txBody>
          <a:bodyPr/>
          <a:lstStyle/>
          <a:p>
            <a:r>
              <a:rPr lang="en-US" dirty="0"/>
              <a:t>WHY PYTHON FOR DATA SCIENCE</a:t>
            </a:r>
          </a:p>
        </p:txBody>
      </p:sp>
      <p:sp>
        <p:nvSpPr>
          <p:cNvPr id="3" name="Content Placeholder 2">
            <a:extLst>
              <a:ext uri="{FF2B5EF4-FFF2-40B4-BE49-F238E27FC236}">
                <a16:creationId xmlns:a16="http://schemas.microsoft.com/office/drawing/2014/main" id="{554B5839-C9A6-4D89-B482-4B1A3E4F6047}"/>
              </a:ext>
            </a:extLst>
          </p:cNvPr>
          <p:cNvSpPr>
            <a:spLocks noGrp="1"/>
          </p:cNvSpPr>
          <p:nvPr>
            <p:ph idx="1"/>
          </p:nvPr>
        </p:nvSpPr>
        <p:spPr>
          <a:xfrm>
            <a:off x="685801" y="1698184"/>
            <a:ext cx="10131425" cy="4670532"/>
          </a:xfrm>
        </p:spPr>
        <p:txBody>
          <a:bodyPr>
            <a:normAutofit/>
          </a:bodyPr>
          <a:lstStyle/>
          <a:p>
            <a:pPr>
              <a:buFont typeface="Wingdings" panose="05000000000000000000" pitchFamily="2" charset="2"/>
              <a:buChar char="v"/>
            </a:pPr>
            <a:r>
              <a:rPr lang="en-US" dirty="0"/>
              <a:t>Easy-to-read and learn</a:t>
            </a:r>
          </a:p>
          <a:p>
            <a:pPr>
              <a:buFont typeface="Wingdings" panose="05000000000000000000" pitchFamily="2" charset="2"/>
              <a:buChar char="v"/>
            </a:pPr>
            <a:r>
              <a:rPr lang="en-US" dirty="0"/>
              <a:t>Python is an open language with a vibrant community.</a:t>
            </a:r>
          </a:p>
          <a:p>
            <a:pPr>
              <a:buFont typeface="Wingdings" panose="05000000000000000000" pitchFamily="2" charset="2"/>
              <a:buChar char="v"/>
            </a:pPr>
            <a:r>
              <a:rPr lang="en-US" dirty="0"/>
              <a:t>Growing and evolving set of  libraries</a:t>
            </a:r>
          </a:p>
          <a:p>
            <a:pPr>
              <a:buFont typeface="Arial" panose="020B0604020202020204" pitchFamily="34" charset="0"/>
              <a:buChar char="•"/>
            </a:pPr>
            <a:r>
              <a:rPr lang="en-US" dirty="0"/>
              <a:t>Data management</a:t>
            </a:r>
          </a:p>
          <a:p>
            <a:pPr>
              <a:buFont typeface="Arial" panose="020B0604020202020204" pitchFamily="34" charset="0"/>
              <a:buChar char="•"/>
            </a:pPr>
            <a:r>
              <a:rPr lang="en-US" dirty="0"/>
              <a:t>Analytical processing</a:t>
            </a:r>
          </a:p>
          <a:p>
            <a:pPr>
              <a:buFont typeface="Arial" panose="020B0604020202020204" pitchFamily="34" charset="0"/>
              <a:buChar char="•"/>
            </a:pPr>
            <a:r>
              <a:rPr lang="en-US" dirty="0"/>
              <a:t>Visualization</a:t>
            </a:r>
          </a:p>
          <a:p>
            <a:pPr>
              <a:buFont typeface="Wingdings" panose="05000000000000000000" pitchFamily="2" charset="2"/>
              <a:buChar char="v"/>
            </a:pPr>
            <a:r>
              <a:rPr lang="en-US" dirty="0"/>
              <a:t>Applicable to each step in the data science process.</a:t>
            </a:r>
          </a:p>
          <a:p>
            <a:pPr>
              <a:buFont typeface="Wingdings" panose="05000000000000000000" pitchFamily="2" charset="2"/>
              <a:buChar char="v"/>
            </a:pPr>
            <a:r>
              <a:rPr lang="en-US" dirty="0"/>
              <a:t>The Jupyter Notebooks make Python-based analysis </a:t>
            </a:r>
            <a:r>
              <a:rPr lang="en-US" b="1" dirty="0"/>
              <a:t>more producible and repeatable, </a:t>
            </a:r>
            <a:r>
              <a:rPr lang="en-US" dirty="0"/>
              <a:t>as well as provide built-in training and communication support to help with team communication.</a:t>
            </a:r>
          </a:p>
        </p:txBody>
      </p:sp>
    </p:spTree>
    <p:extLst>
      <p:ext uri="{BB962C8B-B14F-4D97-AF65-F5344CB8AC3E}">
        <p14:creationId xmlns:p14="http://schemas.microsoft.com/office/powerpoint/2010/main" val="405878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D9E5-B9BF-4892-9416-3C8507F0F49A}"/>
              </a:ext>
            </a:extLst>
          </p:cNvPr>
          <p:cNvSpPr>
            <a:spLocks noGrp="1"/>
          </p:cNvSpPr>
          <p:nvPr>
            <p:ph type="title"/>
          </p:nvPr>
        </p:nvSpPr>
        <p:spPr/>
        <p:txBody>
          <a:bodyPr/>
          <a:lstStyle/>
          <a:p>
            <a:r>
              <a:rPr lang="en-US" dirty="0"/>
              <a:t>GET TO KNOW</a:t>
            </a:r>
          </a:p>
        </p:txBody>
      </p:sp>
      <p:sp>
        <p:nvSpPr>
          <p:cNvPr id="3" name="Content Placeholder 2">
            <a:extLst>
              <a:ext uri="{FF2B5EF4-FFF2-40B4-BE49-F238E27FC236}">
                <a16:creationId xmlns:a16="http://schemas.microsoft.com/office/drawing/2014/main" id="{5E7269AF-AB6F-4483-B18C-03131307D2FD}"/>
              </a:ext>
            </a:extLst>
          </p:cNvPr>
          <p:cNvSpPr>
            <a:spLocks noGrp="1"/>
          </p:cNvSpPr>
          <p:nvPr>
            <p:ph idx="1"/>
          </p:nvPr>
        </p:nvSpPr>
        <p:spPr/>
        <p:txBody>
          <a:bodyPr/>
          <a:lstStyle/>
          <a:p>
            <a:r>
              <a:rPr lang="en-US" dirty="0"/>
              <a:t>Am John B. Kilima</a:t>
            </a:r>
          </a:p>
          <a:p>
            <a:r>
              <a:rPr lang="en-US" dirty="0"/>
              <a:t>Third year student @ CIVE – UDOM and an </a:t>
            </a:r>
            <a:r>
              <a:rPr lang="en-US" dirty="0" err="1"/>
              <a:t>enterpreneuer</a:t>
            </a:r>
            <a:r>
              <a:rPr lang="en-US" dirty="0"/>
              <a:t>—cofounder VR Africa Limited </a:t>
            </a:r>
          </a:p>
          <a:p>
            <a:r>
              <a:rPr lang="en-US" dirty="0"/>
              <a:t>ISACA student member and ambassador</a:t>
            </a:r>
          </a:p>
          <a:p>
            <a:r>
              <a:rPr lang="en-US" dirty="0"/>
              <a:t>Passionate in Tech more specific in VR and AR technology</a:t>
            </a:r>
          </a:p>
          <a:p>
            <a:r>
              <a:rPr lang="en-US" dirty="0"/>
              <a:t>Artificial Intelligence , Blockchain and Cryptocurrencies.</a:t>
            </a:r>
          </a:p>
          <a:p>
            <a:r>
              <a:rPr lang="en-US" dirty="0"/>
              <a:t>Networking, Computer maintenance and graphics design+ web development</a:t>
            </a:r>
          </a:p>
          <a:p>
            <a:endParaRPr lang="en-US" dirty="0"/>
          </a:p>
        </p:txBody>
      </p:sp>
    </p:spTree>
    <p:extLst>
      <p:ext uri="{BB962C8B-B14F-4D97-AF65-F5344CB8AC3E}">
        <p14:creationId xmlns:p14="http://schemas.microsoft.com/office/powerpoint/2010/main" val="4139774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FD55D04-D4D8-424A-BA5B-1E558C7FB188}"/>
              </a:ext>
            </a:extLst>
          </p:cNvPr>
          <p:cNvPicPr>
            <a:picLocks noChangeAspect="1"/>
          </p:cNvPicPr>
          <p:nvPr/>
        </p:nvPicPr>
        <p:blipFill>
          <a:blip r:embed="rId2"/>
          <a:stretch>
            <a:fillRect/>
          </a:stretch>
        </p:blipFill>
        <p:spPr>
          <a:xfrm>
            <a:off x="0" y="0"/>
            <a:ext cx="12192000" cy="6858000"/>
          </a:xfrm>
          <a:prstGeom prst="rect">
            <a:avLst/>
          </a:prstGeom>
        </p:spPr>
      </p:pic>
      <p:pic>
        <p:nvPicPr>
          <p:cNvPr id="27" name="Content Placeholder 26">
            <a:extLst>
              <a:ext uri="{FF2B5EF4-FFF2-40B4-BE49-F238E27FC236}">
                <a16:creationId xmlns:a16="http://schemas.microsoft.com/office/drawing/2014/main" id="{470F36BC-9E0E-4A67-97F5-9E349CF0C604}"/>
              </a:ext>
            </a:extLst>
          </p:cNvPr>
          <p:cNvPicPr>
            <a:picLocks noGrp="1" noChangeAspect="1"/>
          </p:cNvPicPr>
          <p:nvPr>
            <p:ph idx="1"/>
          </p:nvPr>
        </p:nvPicPr>
        <p:blipFill>
          <a:blip r:embed="rId3"/>
          <a:stretch>
            <a:fillRect/>
          </a:stretch>
        </p:blipFill>
        <p:spPr>
          <a:xfrm>
            <a:off x="8292492" y="1897"/>
            <a:ext cx="3899508" cy="6856103"/>
          </a:xfrm>
        </p:spPr>
      </p:pic>
    </p:spTree>
    <p:extLst>
      <p:ext uri="{BB962C8B-B14F-4D97-AF65-F5344CB8AC3E}">
        <p14:creationId xmlns:p14="http://schemas.microsoft.com/office/powerpoint/2010/main" val="1245923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0E06-7680-4592-99E9-4E3BC6BC3B90}"/>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3ABE4CB6-0E85-437D-A9C5-16E0E6CDFC8E}"/>
              </a:ext>
            </a:extLst>
          </p:cNvPr>
          <p:cNvSpPr>
            <a:spLocks noGrp="1"/>
          </p:cNvSpPr>
          <p:nvPr>
            <p:ph idx="1"/>
          </p:nvPr>
        </p:nvSpPr>
        <p:spPr/>
        <p:txBody>
          <a:bodyPr/>
          <a:lstStyle/>
          <a:p>
            <a:r>
              <a:rPr lang="en-US" dirty="0"/>
              <a:t>In the information age, data is all around us. Within this data are answers to compelling questions across many societal domains (politics, business, science, etc.). But if you had access to a large dataset, would you be able to find the answers you seek?</a:t>
            </a:r>
          </a:p>
          <a:p>
            <a:endParaRPr lang="en-US" dirty="0"/>
          </a:p>
          <a:p>
            <a:r>
              <a:rPr lang="en-US" dirty="0"/>
              <a:t>Data Science give knowledge on how to study and evaluate data sets to provide meaning and decisive value from the data.</a:t>
            </a:r>
          </a:p>
        </p:txBody>
      </p:sp>
    </p:spTree>
    <p:extLst>
      <p:ext uri="{BB962C8B-B14F-4D97-AF65-F5344CB8AC3E}">
        <p14:creationId xmlns:p14="http://schemas.microsoft.com/office/powerpoint/2010/main" val="762286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4AE2-8E8C-4FA8-BDAC-C8326EF795DB}"/>
              </a:ext>
            </a:extLst>
          </p:cNvPr>
          <p:cNvSpPr>
            <a:spLocks noGrp="1"/>
          </p:cNvSpPr>
          <p:nvPr>
            <p:ph type="title"/>
          </p:nvPr>
        </p:nvSpPr>
        <p:spPr/>
        <p:txBody>
          <a:bodyPr/>
          <a:lstStyle/>
          <a:p>
            <a:r>
              <a:rPr lang="en-US" dirty="0"/>
              <a:t>WHAT YOU’LL LEARN SPECIFICALLY IN THIS COURSE</a:t>
            </a:r>
          </a:p>
        </p:txBody>
      </p:sp>
      <p:sp>
        <p:nvSpPr>
          <p:cNvPr id="3" name="Content Placeholder 2">
            <a:extLst>
              <a:ext uri="{FF2B5EF4-FFF2-40B4-BE49-F238E27FC236}">
                <a16:creationId xmlns:a16="http://schemas.microsoft.com/office/drawing/2014/main" id="{76F37C73-4FC3-4A97-A881-5A93885B5DC3}"/>
              </a:ext>
            </a:extLst>
          </p:cNvPr>
          <p:cNvSpPr>
            <a:spLocks noGrp="1"/>
          </p:cNvSpPr>
          <p:nvPr>
            <p:ph idx="1"/>
          </p:nvPr>
        </p:nvSpPr>
        <p:spPr/>
        <p:txBody>
          <a:bodyPr/>
          <a:lstStyle/>
          <a:p>
            <a:pPr marL="0" indent="0">
              <a:buNone/>
            </a:pPr>
            <a:r>
              <a:rPr lang="en-US" dirty="0"/>
              <a:t>Specifically, you’ll learn how to use:</a:t>
            </a:r>
          </a:p>
          <a:p>
            <a:r>
              <a:rPr lang="en-US" dirty="0"/>
              <a:t>python</a:t>
            </a:r>
          </a:p>
          <a:p>
            <a:r>
              <a:rPr lang="en-US" dirty="0" err="1"/>
              <a:t>jupyter</a:t>
            </a:r>
            <a:r>
              <a:rPr lang="en-US" dirty="0"/>
              <a:t> notebooks</a:t>
            </a:r>
          </a:p>
          <a:p>
            <a:r>
              <a:rPr lang="en-US" dirty="0"/>
              <a:t>A little intro to </a:t>
            </a:r>
            <a:r>
              <a:rPr lang="en-US" dirty="0" err="1"/>
              <a:t>Numpy</a:t>
            </a:r>
            <a:endParaRPr lang="en-US" dirty="0"/>
          </a:p>
          <a:p>
            <a:pPr marL="0" indent="0" algn="ctr">
              <a:buNone/>
            </a:pPr>
            <a:r>
              <a:rPr lang="en-US" dirty="0"/>
              <a:t>FOR NOW!</a:t>
            </a:r>
          </a:p>
        </p:txBody>
      </p:sp>
    </p:spTree>
    <p:extLst>
      <p:ext uri="{BB962C8B-B14F-4D97-AF65-F5344CB8AC3E}">
        <p14:creationId xmlns:p14="http://schemas.microsoft.com/office/powerpoint/2010/main" val="428083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441-9916-4C2C-BD0E-EE6BD56BC5BA}"/>
              </a:ext>
            </a:extLst>
          </p:cNvPr>
          <p:cNvSpPr>
            <a:spLocks noGrp="1"/>
          </p:cNvSpPr>
          <p:nvPr>
            <p:ph type="title"/>
          </p:nvPr>
        </p:nvSpPr>
        <p:spPr/>
        <p:txBody>
          <a:bodyPr/>
          <a:lstStyle/>
          <a:p>
            <a:r>
              <a:rPr lang="en-US" dirty="0"/>
              <a:t>WHAT YOU’LL LEARN</a:t>
            </a:r>
          </a:p>
        </p:txBody>
      </p:sp>
      <p:sp>
        <p:nvSpPr>
          <p:cNvPr id="3" name="Content Placeholder 2">
            <a:extLst>
              <a:ext uri="{FF2B5EF4-FFF2-40B4-BE49-F238E27FC236}">
                <a16:creationId xmlns:a16="http://schemas.microsoft.com/office/drawing/2014/main" id="{FCD22C95-E26A-4812-8DBE-931174215F19}"/>
              </a:ext>
            </a:extLst>
          </p:cNvPr>
          <p:cNvSpPr>
            <a:spLocks noGrp="1"/>
          </p:cNvSpPr>
          <p:nvPr>
            <p:ph idx="1"/>
          </p:nvPr>
        </p:nvSpPr>
        <p:spPr/>
        <p:txBody>
          <a:bodyPr/>
          <a:lstStyle/>
          <a:p>
            <a:r>
              <a:rPr lang="en-US" dirty="0"/>
              <a:t>Python and </a:t>
            </a:r>
            <a:r>
              <a:rPr lang="en-US" dirty="0" err="1"/>
              <a:t>Jupyter</a:t>
            </a:r>
            <a:r>
              <a:rPr lang="en-US" dirty="0"/>
              <a:t> notebooks as a pre-requisite tool for data science</a:t>
            </a:r>
          </a:p>
        </p:txBody>
      </p:sp>
    </p:spTree>
    <p:extLst>
      <p:ext uri="{BB962C8B-B14F-4D97-AF65-F5344CB8AC3E}">
        <p14:creationId xmlns:p14="http://schemas.microsoft.com/office/powerpoint/2010/main" val="76527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D40A74-4E5E-4AC4-8298-273D11576093}"/>
              </a:ext>
            </a:extLst>
          </p:cNvPr>
          <p:cNvSpPr>
            <a:spLocks noGrp="1"/>
          </p:cNvSpPr>
          <p:nvPr>
            <p:ph idx="1"/>
          </p:nvPr>
        </p:nvSpPr>
        <p:spPr/>
        <p:txBody>
          <a:bodyPr/>
          <a:lstStyle/>
          <a:p>
            <a:pPr marL="0" indent="0" algn="ctr">
              <a:buNone/>
            </a:pPr>
            <a:r>
              <a:rPr lang="en-US" dirty="0"/>
              <a:t>By learning these skills, you’ll also become a member of a world-wide community which seeks to build data science tools, explore public datasets, and discuss evidence-based findings. Last but not least, this course will provide you with the foundation you need to succeed in later courses in the Data Science.</a:t>
            </a:r>
          </a:p>
        </p:txBody>
      </p:sp>
    </p:spTree>
    <p:extLst>
      <p:ext uri="{BB962C8B-B14F-4D97-AF65-F5344CB8AC3E}">
        <p14:creationId xmlns:p14="http://schemas.microsoft.com/office/powerpoint/2010/main" val="3420731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AABB-DBC9-4889-98DD-3447372C3E62}"/>
              </a:ext>
            </a:extLst>
          </p:cNvPr>
          <p:cNvSpPr>
            <a:spLocks noGrp="1"/>
          </p:cNvSpPr>
          <p:nvPr>
            <p:ph type="title"/>
          </p:nvPr>
        </p:nvSpPr>
        <p:spPr/>
        <p:txBody>
          <a:bodyPr/>
          <a:lstStyle/>
          <a:p>
            <a:r>
              <a:rPr lang="en-US" dirty="0"/>
              <a:t>WHAT IS DATA SCIENCE?</a:t>
            </a:r>
          </a:p>
        </p:txBody>
      </p:sp>
      <p:pic>
        <p:nvPicPr>
          <p:cNvPr id="6" name="Content Placeholder 5">
            <a:extLst>
              <a:ext uri="{FF2B5EF4-FFF2-40B4-BE49-F238E27FC236}">
                <a16:creationId xmlns:a16="http://schemas.microsoft.com/office/drawing/2014/main" id="{27BE0A9C-841C-4DD2-B0FF-74A514F645B2}"/>
              </a:ext>
            </a:extLst>
          </p:cNvPr>
          <p:cNvPicPr>
            <a:picLocks noGrp="1" noChangeAspect="1"/>
          </p:cNvPicPr>
          <p:nvPr>
            <p:ph idx="1"/>
          </p:nvPr>
        </p:nvPicPr>
        <p:blipFill>
          <a:blip r:embed="rId2"/>
          <a:stretch>
            <a:fillRect/>
          </a:stretch>
        </p:blipFill>
        <p:spPr>
          <a:xfrm>
            <a:off x="685801" y="1682352"/>
            <a:ext cx="4568008" cy="3990444"/>
          </a:xfrm>
        </p:spPr>
      </p:pic>
      <p:sp>
        <p:nvSpPr>
          <p:cNvPr id="7" name="TextBox 6">
            <a:extLst>
              <a:ext uri="{FF2B5EF4-FFF2-40B4-BE49-F238E27FC236}">
                <a16:creationId xmlns:a16="http://schemas.microsoft.com/office/drawing/2014/main" id="{6A0AA7A3-3D61-4465-90AB-6D7D42F59F1F}"/>
              </a:ext>
            </a:extLst>
          </p:cNvPr>
          <p:cNvSpPr txBox="1"/>
          <p:nvPr/>
        </p:nvSpPr>
        <p:spPr>
          <a:xfrm>
            <a:off x="5912528" y="1682352"/>
            <a:ext cx="5593671" cy="1754326"/>
          </a:xfrm>
          <a:prstGeom prst="rect">
            <a:avLst/>
          </a:prstGeom>
          <a:noFill/>
        </p:spPr>
        <p:txBody>
          <a:bodyPr wrap="square" rtlCol="0">
            <a:spAutoFit/>
          </a:bodyPr>
          <a:lstStyle/>
          <a:p>
            <a:r>
              <a:rPr lang="en-US" dirty="0"/>
              <a:t>Data science turns data into insights or even actions,</a:t>
            </a:r>
          </a:p>
          <a:p>
            <a:r>
              <a:rPr lang="en-US" dirty="0"/>
              <a:t>but what does that really mean?</a:t>
            </a:r>
          </a:p>
          <a:p>
            <a:r>
              <a:rPr lang="en-US" dirty="0"/>
              <a:t>Data science can be thought of</a:t>
            </a:r>
          </a:p>
          <a:p>
            <a:r>
              <a:rPr lang="en-US" dirty="0"/>
              <a:t>as the basis for empirical research,</a:t>
            </a:r>
          </a:p>
          <a:p>
            <a:r>
              <a:rPr lang="en-US" b="1" dirty="0"/>
              <a:t>for data is used to inform our hypotheses</a:t>
            </a:r>
          </a:p>
          <a:p>
            <a:r>
              <a:rPr lang="en-US" dirty="0"/>
              <a:t>and provide observations.</a:t>
            </a:r>
          </a:p>
        </p:txBody>
      </p:sp>
      <p:pic>
        <p:nvPicPr>
          <p:cNvPr id="9" name="Picture 8">
            <a:extLst>
              <a:ext uri="{FF2B5EF4-FFF2-40B4-BE49-F238E27FC236}">
                <a16:creationId xmlns:a16="http://schemas.microsoft.com/office/drawing/2014/main" id="{678F1F76-3D17-455E-B79D-0B5F136BD562}"/>
              </a:ext>
            </a:extLst>
          </p:cNvPr>
          <p:cNvPicPr>
            <a:picLocks noChangeAspect="1"/>
          </p:cNvPicPr>
          <p:nvPr/>
        </p:nvPicPr>
        <p:blipFill>
          <a:blip r:embed="rId3"/>
          <a:stretch>
            <a:fillRect/>
          </a:stretch>
        </p:blipFill>
        <p:spPr>
          <a:xfrm>
            <a:off x="5588973" y="3677574"/>
            <a:ext cx="6240780" cy="2392680"/>
          </a:xfrm>
          <a:prstGeom prst="rect">
            <a:avLst/>
          </a:prstGeom>
        </p:spPr>
      </p:pic>
    </p:spTree>
    <p:extLst>
      <p:ext uri="{BB962C8B-B14F-4D97-AF65-F5344CB8AC3E}">
        <p14:creationId xmlns:p14="http://schemas.microsoft.com/office/powerpoint/2010/main" val="3122194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1DD5F-90D4-4C98-A36B-5D27063EA4CC}"/>
              </a:ext>
            </a:extLst>
          </p:cNvPr>
          <p:cNvSpPr>
            <a:spLocks noGrp="1"/>
          </p:cNvSpPr>
          <p:nvPr>
            <p:ph type="title"/>
          </p:nvPr>
        </p:nvSpPr>
        <p:spPr/>
        <p:txBody>
          <a:bodyPr/>
          <a:lstStyle/>
          <a:p>
            <a:r>
              <a:rPr lang="en-US" dirty="0"/>
              <a:t>WHY SUDDEN RISE IN DATA SCIENCE </a:t>
            </a:r>
          </a:p>
        </p:txBody>
      </p:sp>
      <p:sp>
        <p:nvSpPr>
          <p:cNvPr id="3" name="Content Placeholder 2">
            <a:extLst>
              <a:ext uri="{FF2B5EF4-FFF2-40B4-BE49-F238E27FC236}">
                <a16:creationId xmlns:a16="http://schemas.microsoft.com/office/drawing/2014/main" id="{22BCF70D-A385-4DCB-8510-9C4E97CBAFF2}"/>
              </a:ext>
            </a:extLst>
          </p:cNvPr>
          <p:cNvSpPr>
            <a:spLocks noGrp="1"/>
          </p:cNvSpPr>
          <p:nvPr>
            <p:ph idx="1"/>
          </p:nvPr>
        </p:nvSpPr>
        <p:spPr>
          <a:xfrm>
            <a:off x="552636" y="1793289"/>
            <a:ext cx="10131425" cy="4048218"/>
          </a:xfrm>
        </p:spPr>
        <p:txBody>
          <a:bodyPr>
            <a:normAutofit/>
          </a:bodyPr>
          <a:lstStyle/>
          <a:p>
            <a:r>
              <a:rPr lang="en-US" dirty="0"/>
              <a:t>First, our ability to collect data in real time has ballooned with data coming from a variety of places </a:t>
            </a:r>
            <a:r>
              <a:rPr lang="en-US" b="1" dirty="0"/>
              <a:t>including real time environmental sensors, </a:t>
            </a:r>
            <a:r>
              <a:rPr lang="en-US" dirty="0"/>
              <a:t>websites, smart phones, and a variety of other sources.</a:t>
            </a:r>
          </a:p>
          <a:p>
            <a:r>
              <a:rPr lang="en-US" dirty="0"/>
              <a:t>In turn, this influx of data has increased demand for large scale data processing. This data growth combined with the advances in storage, networking, and computing at scale has brought us to a new era of data science.</a:t>
            </a:r>
          </a:p>
          <a:p>
            <a:r>
              <a:rPr lang="en-US" dirty="0"/>
              <a:t>Many dynamic data driven applications in this new era build upon data driven predictions to support decisions, just like the Amazon book prediction example we discussed.</a:t>
            </a:r>
          </a:p>
          <a:p>
            <a:r>
              <a:rPr lang="en-US" dirty="0"/>
              <a:t>It is nearly impossible to find an industry, scientific discipline, or engineering endeavor today that is not impacted by data science.</a:t>
            </a:r>
          </a:p>
          <a:p>
            <a:endParaRPr lang="en-US" dirty="0"/>
          </a:p>
        </p:txBody>
      </p:sp>
    </p:spTree>
    <p:extLst>
      <p:ext uri="{BB962C8B-B14F-4D97-AF65-F5344CB8AC3E}">
        <p14:creationId xmlns:p14="http://schemas.microsoft.com/office/powerpoint/2010/main" val="25891402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6846</TotalTime>
  <Words>1046</Words>
  <Application>Microsoft Office PowerPoint</Application>
  <PresentationFormat>Widescreen</PresentationFormat>
  <Paragraphs>67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Celestial</vt:lpstr>
      <vt:lpstr>Data science : python for data science</vt:lpstr>
      <vt:lpstr>GET TO KNOW</vt:lpstr>
      <vt:lpstr>PowerPoint Presentation</vt:lpstr>
      <vt:lpstr>What is data science</vt:lpstr>
      <vt:lpstr>WHAT YOU’LL LEARN SPECIFICALLY IN THIS COURSE</vt:lpstr>
      <vt:lpstr>WHAT YOU’LL LEARN</vt:lpstr>
      <vt:lpstr>PowerPoint Presentation</vt:lpstr>
      <vt:lpstr>WHAT IS DATA SCIENCE?</vt:lpstr>
      <vt:lpstr>WHY SUDDEN RISE IN DATA SCIENCE </vt:lpstr>
      <vt:lpstr>PowerPoint Presentation</vt:lpstr>
      <vt:lpstr>PowerPoint Presentation</vt:lpstr>
      <vt:lpstr>PowerPoint Presentation</vt:lpstr>
      <vt:lpstr>WHO IS A DATA SCIENTIST </vt:lpstr>
      <vt:lpstr>PowerPoint Presentation</vt:lpstr>
      <vt:lpstr>PowerPoint Presentation</vt:lpstr>
      <vt:lpstr>WHY PYTHON FOR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 python for data science</dc:title>
  <dc:creator>John Kilima</dc:creator>
  <cp:lastModifiedBy>jean</cp:lastModifiedBy>
  <cp:revision>21</cp:revision>
  <dcterms:created xsi:type="dcterms:W3CDTF">2018-02-24T16:14:43Z</dcterms:created>
  <dcterms:modified xsi:type="dcterms:W3CDTF">2018-08-06T14:13:12Z</dcterms:modified>
</cp:coreProperties>
</file>